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5" r:id="rId2"/>
    <p:sldMasterId id="2147485467" r:id="rId3"/>
    <p:sldMasterId id="2147485477" r:id="rId4"/>
    <p:sldMasterId id="2147485483" r:id="rId5"/>
    <p:sldMasterId id="2147485496" r:id="rId6"/>
    <p:sldMasterId id="2147485505" r:id="rId7"/>
    <p:sldMasterId id="2147485511" r:id="rId8"/>
    <p:sldMasterId id="2147485520" r:id="rId9"/>
    <p:sldMasterId id="2147485529" r:id="rId10"/>
    <p:sldMasterId id="2147485538" r:id="rId11"/>
    <p:sldMasterId id="2147485547" r:id="rId12"/>
    <p:sldMasterId id="2147485556" r:id="rId13"/>
    <p:sldMasterId id="2147485557" r:id="rId14"/>
  </p:sldMasterIdLst>
  <p:notesMasterIdLst>
    <p:notesMasterId r:id="rId16"/>
  </p:notesMasterIdLst>
  <p:sldIdLst>
    <p:sldId id="26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 [3]" lastIdx="4" clrIdx="0"/>
  <p:cmAuthor id="1" name="Microsoft Office User" initials="Office [4]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1F6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578" autoAdjust="0"/>
  </p:normalViewPr>
  <p:slideViewPr>
    <p:cSldViewPr>
      <p:cViewPr>
        <p:scale>
          <a:sx n="127" d="100"/>
          <a:sy n="127" d="100"/>
        </p:scale>
        <p:origin x="-1212" y="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188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335B03D-1D84-554A-9F1A-86827B9D2906}" type="datetimeFigureOut">
              <a:rPr lang="en-US"/>
              <a:pPr>
                <a:defRPr/>
              </a:pPr>
              <a:t>7/7/2017</a:t>
            </a:fld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DE33FBC-E6D7-C340-9F0E-79A51D004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CC3C-4348-4845-A307-A9357FCDF3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  <p:pic>
        <p:nvPicPr>
          <p:cNvPr id="6" name="Picture 5" descr="title page graphic-HFIR_SN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96" y="649494"/>
            <a:ext cx="4648200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6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5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6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084888" y="0"/>
            <a:ext cx="3071812" cy="6858000"/>
          </a:xfrm>
          <a:prstGeom prst="rect">
            <a:avLst/>
          </a:prstGeom>
          <a:gradFill rotWithShape="1">
            <a:gsLst>
              <a:gs pos="0">
                <a:srgbClr val="117F3B"/>
              </a:gs>
              <a:gs pos="50000">
                <a:srgbClr val="0C6A30"/>
              </a:gs>
              <a:gs pos="100000">
                <a:srgbClr val="05471E"/>
              </a:gs>
            </a:gsLst>
            <a:lin ang="18900000" scaled="1"/>
          </a:gradFill>
          <a:ln>
            <a:noFill/>
          </a:ln>
          <a:effectLst>
            <a:outerShdw blurRad="127000" dist="38100" dir="10800000" algn="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201613" y="6294438"/>
            <a:ext cx="211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18783D"/>
                </a:solidFill>
              </a:rPr>
              <a:t>ORNL is managed by UT-Battelle </a:t>
            </a:r>
            <a:br>
              <a:rPr lang="en-US" sz="1000" smtClean="0">
                <a:solidFill>
                  <a:srgbClr val="18783D"/>
                </a:solidFill>
              </a:rPr>
            </a:br>
            <a:r>
              <a:rPr lang="en-US" sz="1000" smtClean="0">
                <a:solidFill>
                  <a:srgbClr val="18783D"/>
                </a:solidFill>
              </a:rPr>
              <a:t>for the US Department of Energy</a:t>
            </a:r>
          </a:p>
        </p:txBody>
      </p:sp>
      <p:pic>
        <p:nvPicPr>
          <p:cNvPr id="7" name="Picture 1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2609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title page graphic_sns and computin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609600"/>
            <a:ext cx="4686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6084888" y="0"/>
            <a:ext cx="307181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10800000" algn="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718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 userDrawn="1"/>
        </p:nvCxnSpPr>
        <p:spPr>
          <a:xfrm>
            <a:off x="6084888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1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41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900" smtClean="0">
                <a:solidFill>
                  <a:srgbClr val="898989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8DB62B3-B86B-C941-B2EF-510D962979EF}" type="datetime1">
              <a:rPr lang="en-US"/>
              <a:pPr>
                <a:defRPr/>
              </a:pPr>
              <a:t>7/7/2017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598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8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3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0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2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9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2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375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0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3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9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8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15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347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5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7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2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48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43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913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47" y="649494"/>
            <a:ext cx="4403697" cy="46855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8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1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16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5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267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7/7/2017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40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7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 dirty="0">
              <a:ea typeface="+mn-ea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56204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>
                <a:ea typeface=""/>
              </a:rPr>
              <a:pPr>
                <a:defRPr/>
              </a:pPr>
              <a:t>‹#›</a:t>
            </a:fld>
            <a:endParaRPr lang="en-US" dirty="0">
              <a:ea typeface="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09675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52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8" r:id="rId1"/>
    <p:sldLayoutId id="2147485559" r:id="rId2"/>
    <p:sldLayoutId id="2147485560" r:id="rId3"/>
    <p:sldLayoutId id="2147485561" r:id="rId4"/>
    <p:sldLayoutId id="2147485562" r:id="rId5"/>
    <p:sldLayoutId id="2147485563" r:id="rId6"/>
    <p:sldLayoutId id="2147485564" r:id="rId7"/>
    <p:sldLayoutId id="2147485565" r:id="rId8"/>
    <p:sldLayoutId id="2147485566" r:id="rId9"/>
    <p:sldLayoutId id="2147485567" r:id="rId10"/>
    <p:sldLayoutId id="21474855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6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3365277" cy="152400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ea typeface="+mn-ea"/>
                <a:cs typeface="Arial" pitchFamily="34" charset="0"/>
              </a:rPr>
              <a:t>Joint HFIR SNS Conference Call January 27, 2016</a:t>
            </a:r>
            <a:endParaRPr lang="en-US" sz="1000" dirty="0">
              <a:solidFill>
                <a:srgbClr val="BFBFB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225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438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FIR_SN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6324600"/>
            <a:ext cx="26860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77800"/>
            <a:ext cx="86280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913" y="1446213"/>
            <a:ext cx="86423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>
            <a:off x="22225" y="6513513"/>
            <a:ext cx="211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</a:pPr>
            <a:fld id="{32E8506F-9907-2945-BE33-88AAD825DFFD}" type="slidenum">
              <a:rPr lang="en-US" sz="1000" smtClean="0">
                <a:solidFill>
                  <a:srgbClr val="BFBFBF"/>
                </a:solidFill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endParaRPr lang="en-US" sz="100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8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8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Image result for US. department of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 Narrow"/>
              <a:ea typeface=""/>
              <a:cs typeface="Arial Narrow"/>
            </a:endParaRPr>
          </a:p>
        </p:txBody>
      </p:sp>
      <p:sp>
        <p:nvSpPr>
          <p:cNvPr id="12" name="AutoShape 4" descr="Image result for US. department of ener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 Narrow"/>
              <a:ea typeface=""/>
              <a:cs typeface="Arial Narrow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34944"/>
            <a:ext cx="1292225" cy="3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60" y="6534944"/>
            <a:ext cx="1336040" cy="3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457200"/>
            <a:ext cx="9144000" cy="45719"/>
          </a:xfrm>
          <a:prstGeom prst="rect">
            <a:avLst/>
          </a:prstGeom>
          <a:solidFill>
            <a:schemeClr val="bg1"/>
          </a:solidFill>
          <a:ln w="19050">
            <a:solidFill>
              <a:srgbClr val="0CA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89855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533400" y="24714"/>
            <a:ext cx="923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 Narrow"/>
                <a:ea typeface=""/>
                <a:cs typeface="Arial Narrow"/>
              </a:rPr>
              <a:t>Initial test of the Diamond Anvil Cell (DAC) at HFIR HB-3A</a:t>
            </a:r>
            <a:endParaRPr lang="en-US" sz="2400" b="1" dirty="0">
              <a:solidFill>
                <a:prstClr val="black"/>
              </a:solidFill>
              <a:latin typeface="Arial Narrow"/>
              <a:ea typeface="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00" y="4527337"/>
            <a:ext cx="2286001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189855"/>
                </a:solidFill>
                <a:ea typeface="Arial" charset="0"/>
                <a:cs typeface="Arial" charset="0"/>
              </a:rPr>
              <a:t>Achievement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With an optimized region of interest, the background is ~ 10 </a:t>
            </a:r>
            <a:r>
              <a:rPr lang="en-US" sz="1400" dirty="0" err="1" smtClean="0">
                <a:solidFill>
                  <a:prstClr val="black"/>
                </a:solidFill>
                <a:ea typeface="Arial" charset="0"/>
                <a:cs typeface="Arial" charset="0"/>
              </a:rPr>
              <a:t>cts</a:t>
            </a: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/s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The data will be used to judge the feasibility of a future DAC experiment.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62199" y="6218580"/>
            <a:ext cx="6729395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Yan Wu, Huibo Cao, Jamie </a:t>
            </a:r>
            <a:r>
              <a:rPr lang="en-US" sz="1200" b="1" dirty="0" err="1" smtClean="0">
                <a:solidFill>
                  <a:prstClr val="black"/>
                </a:solidFill>
                <a:ea typeface="Arial" charset="0"/>
                <a:cs typeface="Arial" charset="0"/>
              </a:rPr>
              <a:t>Molaison</a:t>
            </a:r>
            <a:r>
              <a:rPr lang="en-US" sz="12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, Douglas Armitage, Katie Andrews, </a:t>
            </a:r>
            <a:r>
              <a:rPr lang="en-US" sz="1200" b="1" dirty="0">
                <a:solidFill>
                  <a:prstClr val="black"/>
                </a:solidFill>
                <a:ea typeface="Arial" charset="0"/>
                <a:cs typeface="Arial" charset="0"/>
              </a:rPr>
              <a:t>Bianca </a:t>
            </a:r>
            <a:r>
              <a:rPr lang="en-US" sz="12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Haberl</a:t>
            </a:r>
            <a:endParaRPr lang="en-US" sz="1200" b="1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57" y="467380"/>
            <a:ext cx="78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ea typeface="Arial" charset="0"/>
                <a:cs typeface="Arial" charset="0"/>
              </a:rPr>
              <a:t>Hexaferrite</a:t>
            </a: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 ~0.1 mm</a:t>
            </a:r>
            <a:r>
              <a:rPr lang="en-US" sz="1400" baseline="300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3</a:t>
            </a: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 crystal with </a:t>
            </a:r>
            <a:r>
              <a:rPr lang="en-US" sz="1400" dirty="0" err="1" smtClean="0">
                <a:solidFill>
                  <a:prstClr val="black"/>
                </a:solidFill>
                <a:ea typeface="Arial" charset="0"/>
                <a:cs typeface="Arial" charset="0"/>
              </a:rPr>
              <a:t>Pb</a:t>
            </a: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 medium in the DAC (no pressure loaded yet).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Sample unit cell: a = b = 5.82 </a:t>
            </a:r>
            <a:r>
              <a:rPr lang="en-US" sz="1400" dirty="0">
                <a:solidFill>
                  <a:prstClr val="black"/>
                </a:solidFill>
                <a:ea typeface="Arial" charset="0"/>
                <a:cs typeface="Arial" charset="0"/>
              </a:rPr>
              <a:t>Å</a:t>
            </a:r>
            <a:r>
              <a:rPr lang="en-US" sz="14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, c = 43.28 Å.  Wavelength 1.546 Å with filter.  Counting time 10 s.</a:t>
            </a:r>
            <a:endParaRPr lang="en-US" sz="14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5909846"/>
            <a:ext cx="626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189855"/>
                </a:solidFill>
                <a:latin typeface="Arial Narrow"/>
                <a:ea typeface=""/>
                <a:cs typeface="Arial Narrow"/>
              </a:rPr>
              <a:t>Pressure test in a Closed Cycle Refrigerator (CCR</a:t>
            </a:r>
            <a:r>
              <a:rPr lang="en-US" sz="1600" b="1" smtClean="0">
                <a:solidFill>
                  <a:srgbClr val="189855"/>
                </a:solidFill>
                <a:latin typeface="Arial Narrow"/>
                <a:ea typeface=""/>
                <a:cs typeface="Arial Narrow"/>
              </a:rPr>
              <a:t>) upcoming on </a:t>
            </a:r>
            <a:r>
              <a:rPr lang="en-US" sz="1600" b="1" dirty="0">
                <a:solidFill>
                  <a:srgbClr val="189855"/>
                </a:solidFill>
                <a:latin typeface="Arial Narrow"/>
                <a:ea typeface=""/>
                <a:cs typeface="Arial Narrow"/>
              </a:rPr>
              <a:t>July 24</a:t>
            </a:r>
            <a:r>
              <a:rPr lang="en-US" sz="1600" b="1" baseline="30000" dirty="0">
                <a:solidFill>
                  <a:srgbClr val="189855"/>
                </a:solidFill>
                <a:latin typeface="Arial Narrow"/>
                <a:ea typeface=""/>
                <a:cs typeface="Arial Narrow"/>
              </a:rPr>
              <a:t>th</a:t>
            </a:r>
            <a:endParaRPr lang="en-US" sz="2000" b="1" dirty="0">
              <a:solidFill>
                <a:srgbClr val="189855"/>
              </a:solidFill>
              <a:latin typeface="Arial Narrow"/>
              <a:ea typeface=""/>
              <a:cs typeface="Arial Narrow"/>
            </a:endParaRPr>
          </a:p>
        </p:txBody>
      </p:sp>
      <p:pic>
        <p:nvPicPr>
          <p:cNvPr id="1205" name="Picture 18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/>
          <a:stretch/>
        </p:blipFill>
        <p:spPr bwMode="auto">
          <a:xfrm>
            <a:off x="152400" y="1130545"/>
            <a:ext cx="1981200" cy="19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6" name="Picture 18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97905"/>
            <a:ext cx="466725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C:\Users\hv9\Data\PND\IMG_782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5109" r="9844" b="4137"/>
          <a:stretch/>
        </p:blipFill>
        <p:spPr bwMode="auto">
          <a:xfrm>
            <a:off x="7848600" y="43734"/>
            <a:ext cx="1242995" cy="1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" name="Picture 18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47579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" name="Picture 18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143000"/>
            <a:ext cx="1676401" cy="16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9" name="Picture 18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/>
          <a:stretch/>
        </p:blipFill>
        <p:spPr bwMode="auto">
          <a:xfrm>
            <a:off x="0" y="3066578"/>
            <a:ext cx="2294148" cy="146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33987" y="1508825"/>
            <a:ext cx="24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~0.1 mm</a:t>
            </a:r>
            <a:r>
              <a:rPr lang="en-US" sz="1600" baseline="300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 crystal in DAC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0" y="3607182"/>
            <a:ext cx="236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~10 mm</a:t>
            </a:r>
            <a:r>
              <a:rPr lang="en-US" sz="1600" baseline="300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 crystal without </a:t>
            </a:r>
            <a:br>
              <a:rPr lang="en-US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1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DAC in a earlier measurement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142779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(0 0 18)</a:t>
            </a:r>
            <a:endParaRPr lang="en-US" sz="1050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6037" y="1161579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alibri"/>
                <a:ea typeface=""/>
                <a:cs typeface=""/>
              </a:rPr>
              <a:t>(0 0 18)</a:t>
            </a:r>
            <a:endParaRPr lang="en-US" sz="1050" dirty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1210" name="Picture 186" descr="C:\Users\hv9\Data\DAC\WP_20170630_13_46_27_Pr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198" y="2951630"/>
            <a:ext cx="1668253" cy="29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43904" y="2724090"/>
            <a:ext cx="16946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Calibri"/>
                <a:ea typeface=""/>
                <a:cs typeface=""/>
              </a:rPr>
              <a:t>DAC in beam seen by HB-3A </a:t>
            </a:r>
            <a:br>
              <a:rPr lang="en-US" sz="1000" b="1" dirty="0" smtClean="0">
                <a:solidFill>
                  <a:srgbClr val="FF0000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Calibri"/>
                <a:ea typeface=""/>
                <a:cs typeface=""/>
              </a:rPr>
            </a:br>
            <a:r>
              <a:rPr lang="en-US" sz="1000" b="1" dirty="0" smtClean="0">
                <a:solidFill>
                  <a:srgbClr val="FF0000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Calibri"/>
                <a:ea typeface=""/>
                <a:cs typeface=""/>
              </a:rPr>
              <a:t>crystal alignment camera</a:t>
            </a:r>
            <a:endParaRPr lang="en-US" sz="1000" b="1" dirty="0">
              <a:solidFill>
                <a:srgbClr val="FF0000"/>
              </a:solidFill>
              <a:effectLst>
                <a:outerShdw blurRad="50800" dist="76200" dir="2700000" algn="tl" rotWithShape="0">
                  <a:schemeClr val="bg1">
                    <a:alpha val="40000"/>
                  </a:schemeClr>
                </a:outerShdw>
              </a:effectLst>
              <a:latin typeface="Calibri"/>
              <a:ea typeface=""/>
              <a:cs typeface="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46037" y="1390179"/>
            <a:ext cx="2286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5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6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8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1172684</TotalTime>
  <Words>145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17_Office Theme</vt:lpstr>
      <vt:lpstr>14_Office Theme</vt:lpstr>
      <vt:lpstr>Powerpoint-Template_HFIR-SNS</vt:lpstr>
      <vt:lpstr>1_Office Theme</vt:lpstr>
      <vt:lpstr>15_Office Theme</vt:lpstr>
      <vt:lpstr>1_Powerpoint-Template_HFIR-SNS</vt:lpstr>
      <vt:lpstr>2_Office Theme</vt:lpstr>
      <vt:lpstr>2_Powerpoint-Template_HFIR-SNS</vt:lpstr>
      <vt:lpstr>3_Powerpoint-Template_HFIR-SNS</vt:lpstr>
      <vt:lpstr>4_Powerpoint-Template_HFIR-SNS</vt:lpstr>
      <vt:lpstr>5_Powerpoint-Template_HFIR-SNS</vt:lpstr>
      <vt:lpstr>6_Powerpoint-Template_HFIR-SNS</vt:lpstr>
      <vt:lpstr>18_Office Theme</vt:lpstr>
      <vt:lpstr>Office Theme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Cao, Huibo</cp:lastModifiedBy>
  <cp:revision>3256</cp:revision>
  <cp:lastPrinted>2017-07-05T16:39:37Z</cp:lastPrinted>
  <dcterms:created xsi:type="dcterms:W3CDTF">2008-12-10T13:33:36Z</dcterms:created>
  <dcterms:modified xsi:type="dcterms:W3CDTF">2017-07-07T20:59:14Z</dcterms:modified>
</cp:coreProperties>
</file>